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embeddedFontLst>
    <p:embeddedFont>
      <p:font typeface="Do Hyeon" panose="020B0600000101010101" charset="-127"/>
      <p:regular r:id="rId32"/>
    </p:embeddedFont>
    <p:embeddedFont>
      <p:font typeface="Noto Sans KR" panose="020B0600000101010101" charset="-127"/>
      <p:regular r:id="rId33"/>
      <p:bold r:id="rId34"/>
    </p:embeddedFont>
    <p:embeddedFont>
      <p:font typeface="Malgun Gothic" panose="020B0503020000020004" pitchFamily="50" charset="-127"/>
      <p:regular r:id="rId35"/>
      <p:bold r:id="rId36"/>
    </p:embeddedFont>
    <p:embeddedFont>
      <p:font typeface="Noto Sans Symbols" panose="020B0600000101010101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WxATITu8oTSEZIUauZON5/Pe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1AB5ED-AFA1-4071-8006-606462A1C29D}">
  <a:tblStyle styleId="{BD1AB5ED-AFA1-4071-8006-606462A1C29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AED7A14-C10A-4EF1-AECD-085345294D5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3B5F5C-81BE-4B71-98CB-998302AB6C6F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안녕하십니까 시각장애인을 위한 코디 추천 시스템 설계 발표를 맡은 장민준입니다.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4521c7f9c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g2c4521c7f9c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b4f975d2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g26b4f975d2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2b66be145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g2c2b66be145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2b66be145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g2c2b66be145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2b66be145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g2c2b66be145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2b66be145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g2c2b66be145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bdf298efa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g2bdf298efa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071c2f0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다음으로 UI 설계입니다.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카메라 기능 같은 경우, 사용자가 로그인을 하면 메인화면으로 이동하게 됩니다. 여기서 카메라 버튼을 누르면 사용자가 가져온 의류를 인식할 수 있는 촬영 화면이 나오게 됩니다. 촬영하기 버튼을 누르면 의류에 대한 정보를 TTS로 전달받은 뒤 코디 추천이나 색상 추천을 받을 수 있게 됩니다. 코디 추천을 할 경우 가져온 의류와 전반적으로 어울리는 코디를 추천받을 수 있고, 색상 추천을 할 경우 가져온 의류와 어울리는 색상만을 추천받을 수 있게 됩니다. 그리고 확인하기 버튼을 누르면 사용자가 추천을 받고 가져온 의류가 적합한 의류인지 다시 한 번 확인할 수 있습니다.</a:t>
            </a:r>
            <a:endParaRPr/>
          </a:p>
        </p:txBody>
      </p:sp>
      <p:sp>
        <p:nvSpPr>
          <p:cNvPr id="324" name="Google Shape;324;g2c071c2f0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071c2f08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" name="Google Shape;387;g2c071c2f08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발표는 다음과 같은 순서로 진행하겠습니다.</a:t>
            </a: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0a0c89de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4" name="Google Shape;414;g2c0a0c89de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5" name="Google Shape;4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6" name="Google Shape;4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9f0492dd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0" name="Google Shape;450;g29f0492dd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bdf298efa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" name="Google Shape;463;g2bdf298efa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6b4f975d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5" name="Google Shape;475;g26b4f975d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5" name="Google Shape;4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4" name="Google Shape;4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지난 발표에서의 지적 사항과 그에 대한 답변입니다.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첫번째, 코디 추천의 근거와 정확성을 명확하게 할 것이라는 사항입니다.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이에 대해 저희는 한국패션산업연구원에서 데이터 검수를 거친 데이터셋을 사용할 것이며 이를 사용설명서에 언급함으로써 사용자들에게 알릴 것입니다.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두번째, 추천한 의류가 맞는 지 확인하는 기능이 필요하다는 점입니다.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그래서 저희는 의류 추천 후 사용자가 고른 의류를 다시 확인할 수 있는 기능을 추가했습니다.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마지막으로, 실제 장애인 입장에서 볼 것이라는 점입니다.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그래서 저희는 서울시각장애인복지관에 자문을 요청했고 또한 실제 시각장애인분과 인터뷰를 요청했으며 이를 토대로 시스템 수정중에 있습니다.</a:t>
            </a: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007eaca30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g2b007eaca30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df298efa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g2bdf298efa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10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MJ123-SG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github.com/orgs/Capstone-Clothing/people/OrangeKim9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orgs/Capstone-Clothing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github.com/roin0917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ithub.com/yoonjin30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0185575" y="687050"/>
            <a:ext cx="195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종합설계 </a:t>
            </a: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설계서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5780600" y="2206600"/>
            <a:ext cx="5200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시각장애인</a:t>
            </a:r>
            <a:r>
              <a:rPr lang="ko-KR" sz="6000" b="1" i="0" u="none" strike="noStrike" cap="non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을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6000" b="1" i="0" u="none" strike="noStrike" cap="non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위한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5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코디</a:t>
            </a:r>
            <a:r>
              <a:rPr lang="ko-KR" sz="1500" b="1" i="0" u="none" strike="noStrike" cap="none" dirty="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6000" b="1" i="0" u="none" strike="noStrike" cap="none" dirty="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추천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6000" b="1" i="0" u="none" strike="noStrike" cap="non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endParaRPr sz="6000" b="0" i="0" u="none" strike="noStrike" cap="none" dirty="0">
              <a:solidFill>
                <a:srgbClr val="0070C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78300" y="4068300"/>
            <a:ext cx="620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Outfit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Recommendation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System </a:t>
            </a:r>
            <a:endParaRPr sz="3300" b="1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for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Visually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Impaired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Person</a:t>
            </a:r>
            <a:endParaRPr sz="33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49328" y="-1224150"/>
            <a:ext cx="6202900" cy="53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23925" y="4854450"/>
            <a:ext cx="2652549" cy="26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9455050" y="1092375"/>
            <a:ext cx="2736950" cy="9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179426" y="5275750"/>
            <a:ext cx="3512749" cy="1257350"/>
            <a:chOff x="206626" y="5185025"/>
            <a:chExt cx="3512749" cy="1257350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6626" y="5272675"/>
              <a:ext cx="18852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(팀장) 2018150009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        2019156028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        2020152037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        2020152039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2313275" y="5185025"/>
              <a:ext cx="1406100" cy="12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김주환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장민준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정윤진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최아로인</a:t>
              </a:r>
              <a:endPara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>
            <a:off x="0" y="5202500"/>
            <a:ext cx="4048200" cy="36300"/>
          </a:xfrm>
          <a:prstGeom prst="rect">
            <a:avLst/>
          </a:prstGeom>
          <a:solidFill>
            <a:srgbClr val="5D6D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31100" y="4677588"/>
            <a:ext cx="2909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지도교수  :  박정민	(서명)</a:t>
            </a:r>
            <a:endParaRPr sz="16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4017900" y="5146850"/>
            <a:ext cx="147000" cy="147600"/>
          </a:xfrm>
          <a:prstGeom prst="ellipse">
            <a:avLst/>
          </a:prstGeom>
          <a:solidFill>
            <a:srgbClr val="5D6D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455050" y="1087250"/>
            <a:ext cx="105600" cy="108300"/>
          </a:xfrm>
          <a:prstGeom prst="ellipse">
            <a:avLst/>
          </a:prstGeom>
          <a:solidFill>
            <a:srgbClr val="30A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0867175" y="1092375"/>
            <a:ext cx="12726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202</a:t>
            </a:r>
            <a:r>
              <a:rPr lang="ko-KR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ko-KR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</a:t>
            </a:r>
            <a:r>
              <a:rPr lang="ko-KR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ko-KR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21</a:t>
            </a:r>
            <a:r>
              <a:rPr lang="ko-KR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sz="16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24050" y="4598375"/>
            <a:ext cx="1018800" cy="5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c4521c7f9c_3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c4521c7f9c_3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c4521c7f9c_3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c4521c7f9c_3_9"/>
          <p:cNvSpPr txBox="1"/>
          <p:nvPr/>
        </p:nvSpPr>
        <p:spPr>
          <a:xfrm>
            <a:off x="293500" y="197250"/>
            <a:ext cx="10511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en-US" alt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5" name="Google Shape;255;g2c4521c7f9c_3_9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S/W 모듈 상세 설계 - App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6" name="Google Shape;256;g2c4521c7f9c_3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7218" y="69980"/>
            <a:ext cx="9320074" cy="6699377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g2c4521c7f9c_3_9"/>
          <p:cNvSpPr/>
          <p:nvPr/>
        </p:nvSpPr>
        <p:spPr>
          <a:xfrm>
            <a:off x="2967950" y="197250"/>
            <a:ext cx="2106300" cy="3762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2c4521c7f9c_3_9"/>
          <p:cNvSpPr/>
          <p:nvPr/>
        </p:nvSpPr>
        <p:spPr>
          <a:xfrm>
            <a:off x="5306375" y="197250"/>
            <a:ext cx="2174100" cy="3762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2c4521c7f9c_3_9"/>
          <p:cNvSpPr/>
          <p:nvPr/>
        </p:nvSpPr>
        <p:spPr>
          <a:xfrm>
            <a:off x="7712600" y="197250"/>
            <a:ext cx="1702800" cy="3762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2c4521c7f9c_3_9"/>
          <p:cNvSpPr/>
          <p:nvPr/>
        </p:nvSpPr>
        <p:spPr>
          <a:xfrm>
            <a:off x="9635675" y="197250"/>
            <a:ext cx="2106300" cy="3762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2c4521c7f9c_3_9"/>
          <p:cNvSpPr/>
          <p:nvPr/>
        </p:nvSpPr>
        <p:spPr>
          <a:xfrm>
            <a:off x="5306375" y="3258000"/>
            <a:ext cx="2174100" cy="3762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6b4f975d25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6b4f975d25_0_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6b4f975d25_0_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6b4f975d25_0_32"/>
          <p:cNvSpPr txBox="1"/>
          <p:nvPr/>
        </p:nvSpPr>
        <p:spPr>
          <a:xfrm>
            <a:off x="293500" y="197250"/>
            <a:ext cx="10465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en-US" alt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0" name="Google Shape;270;g26b4f975d25_0_32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S/W 모듈 상세 설계 - Server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71" name="Google Shape;271;g26b4f975d25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0350" y="2137025"/>
            <a:ext cx="8175002" cy="4530574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2c2b66be145_2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c2b66be145_2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c2b66be145_2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c2b66be145_2_1"/>
          <p:cNvSpPr txBox="1"/>
          <p:nvPr/>
        </p:nvSpPr>
        <p:spPr>
          <a:xfrm>
            <a:off x="293500" y="197250"/>
            <a:ext cx="10431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0" name="Google Shape;280;g2c2b66be145_2_1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(1/4) - 의류 이미지 전처리 모듈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81" name="Google Shape;281;g2c2b66be145_2_1"/>
          <p:cNvGraphicFramePr/>
          <p:nvPr/>
        </p:nvGraphicFramePr>
        <p:xfrm>
          <a:off x="1586425" y="2191925"/>
          <a:ext cx="10287000" cy="3750065"/>
        </p:xfrm>
        <a:graphic>
          <a:graphicData uri="http://schemas.openxmlformats.org/drawingml/2006/table">
            <a:tbl>
              <a:tblPr>
                <a:noFill/>
                <a:tableStyleId>{EAED7A14-C10A-4EF1-AECD-085345294D53}</a:tableStyleId>
              </a:tblPr>
              <a:tblGrid>
                <a:gridCol w="19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4"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클라이언트에게 서버로 전송받은 의류 이미지를 분류하기 위해 전처리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Preprocess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rowSpan="2"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이미지를 전처리하는 모듈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6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1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preprocess_img()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이미지 크기조정, 정규화, 채널조정, 차원확장 등의 전처리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2c2b66be145_2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c2b66be145_2_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c2b66be145_2_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c2b66be145_2_52"/>
          <p:cNvSpPr txBox="1"/>
          <p:nvPr/>
        </p:nvSpPr>
        <p:spPr>
          <a:xfrm>
            <a:off x="293500" y="197250"/>
            <a:ext cx="10408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en-US" alt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0" name="Google Shape;290;g2c2b66be145_2_52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(2/4) - 의류 분석 모듈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91" name="Google Shape;291;g2c2b66be145_2_52"/>
          <p:cNvGraphicFramePr/>
          <p:nvPr/>
        </p:nvGraphicFramePr>
        <p:xfrm>
          <a:off x="1586425" y="2191925"/>
          <a:ext cx="10287000" cy="4389045"/>
        </p:xfrm>
        <a:graphic>
          <a:graphicData uri="http://schemas.openxmlformats.org/drawingml/2006/table">
            <a:tbl>
              <a:tblPr>
                <a:noFill/>
                <a:tableStyleId>{EAED7A14-C10A-4EF1-AECD-085345294D53}</a:tableStyleId>
              </a:tblPr>
              <a:tblGrid>
                <a:gridCol w="19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클라이언트 측에서 보낸 의류 이미지를 분석하는 모듈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Classification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rowSpan="2"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이미지의 정보(색상, 종류)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6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1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conv2d()</a:t>
                      </a:r>
                      <a:endParaRPr sz="18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max_pooling2d()</a:t>
                      </a:r>
                      <a:endParaRPr sz="18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flatten()</a:t>
                      </a:r>
                      <a:endParaRPr sz="18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dense()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CNN모델의 기본 구조 설계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cnn_model()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정의된 메서드를 통해 CNN 모델의 구조를 정의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2c2b66be145_2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c2b66be145_2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c2b66be145_2_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c2b66be145_2_41"/>
          <p:cNvSpPr txBox="1"/>
          <p:nvPr/>
        </p:nvSpPr>
        <p:spPr>
          <a:xfrm>
            <a:off x="293500" y="197250"/>
            <a:ext cx="10806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0" name="Google Shape;300;g2c2b66be145_2_41"/>
          <p:cNvSpPr txBox="1"/>
          <p:nvPr/>
        </p:nvSpPr>
        <p:spPr>
          <a:xfrm>
            <a:off x="1411099" y="1519425"/>
            <a:ext cx="9217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(3/4) - 의류 정보에 따른 코디 추천 모듈 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01" name="Google Shape;301;g2c2b66be145_2_41"/>
          <p:cNvGraphicFramePr/>
          <p:nvPr/>
        </p:nvGraphicFramePr>
        <p:xfrm>
          <a:off x="1586425" y="2191925"/>
          <a:ext cx="10287000" cy="3750065"/>
        </p:xfrm>
        <a:graphic>
          <a:graphicData uri="http://schemas.openxmlformats.org/drawingml/2006/table">
            <a:tbl>
              <a:tblPr>
                <a:noFill/>
                <a:tableStyleId>{EAED7A14-C10A-4EF1-AECD-085345294D53}</a:tableStyleId>
              </a:tblPr>
              <a:tblGrid>
                <a:gridCol w="19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분석한 의류 이미지를 바탕으로 어울리는 코디를 추천함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Recommendation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rowSpan="2"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인식한 의류와 어울리는 코디를 추천하는 모듈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6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1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Stylercm()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인식한 옷의 카테고리와 같은 스타일의 다른 카테고리 옷 추천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c2b66be145_2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c2b66be145_2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c2b66be145_2_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c2b66be145_2_61"/>
          <p:cNvSpPr txBox="1"/>
          <p:nvPr/>
        </p:nvSpPr>
        <p:spPr>
          <a:xfrm>
            <a:off x="293500" y="197250"/>
            <a:ext cx="10397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en-US" alt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0" name="Google Shape;310;g2c2b66be145_2_61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모듈 상세 설계 (4/4) - 색상 추천 모듈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11" name="Google Shape;311;g2c2b66be145_2_61"/>
          <p:cNvGraphicFramePr/>
          <p:nvPr/>
        </p:nvGraphicFramePr>
        <p:xfrm>
          <a:off x="1586425" y="2191925"/>
          <a:ext cx="10287000" cy="3891390"/>
        </p:xfrm>
        <a:graphic>
          <a:graphicData uri="http://schemas.openxmlformats.org/drawingml/2006/table">
            <a:tbl>
              <a:tblPr>
                <a:noFill/>
                <a:tableStyleId>{EAED7A14-C10A-4EF1-AECD-085345294D53}</a:tableStyleId>
              </a:tblPr>
              <a:tblGrid>
                <a:gridCol w="19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분석한 의류 이미지의 색상 정보를 바탕으로 어울리는 색상을 추천함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Color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DB에 분류한 색상 조합을 가져와 사용자에게 추천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62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메서드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1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priority_color()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인식된 의류 정보에서 가장 분포도가 높은 색 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3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2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matching_list()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DB와 연동해 가져온 색 조합 리스트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2bdf298efa5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bdf298efa5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bdf298efa5_0_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bdf298efa5_0_44"/>
          <p:cNvSpPr txBox="1"/>
          <p:nvPr/>
        </p:nvSpPr>
        <p:spPr>
          <a:xfrm>
            <a:off x="293500" y="197250"/>
            <a:ext cx="10704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0" name="Google Shape;320;g2bdf298efa5_0_44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API 설계 - 기온에 따른 코디 추천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21" name="Google Shape;321;g2bdf298efa5_0_44"/>
          <p:cNvGraphicFramePr/>
          <p:nvPr/>
        </p:nvGraphicFramePr>
        <p:xfrm>
          <a:off x="1586425" y="2191925"/>
          <a:ext cx="10287000" cy="3815010"/>
        </p:xfrm>
        <a:graphic>
          <a:graphicData uri="http://schemas.openxmlformats.org/drawingml/2006/table">
            <a:tbl>
              <a:tblPr>
                <a:noFill/>
                <a:tableStyleId>{EAED7A14-C10A-4EF1-AECD-085345294D53}</a:tableStyleId>
              </a:tblPr>
              <a:tblGrid>
                <a:gridCol w="19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575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weatherCodi(temp)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또는 다른 지역의 온도 정보를 받으면 그에 따른 추천 코디를 알려줌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입력값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변수명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Double temp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또는 다른 지역의 온도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6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리턴값 (json)</a:t>
                      </a:r>
                      <a:endParaRPr sz="18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변수명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1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String weatherRcm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입력된 온도에 따른 코디 추천 내용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2c071c2f08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41599" y="3906001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c071c2f08b_0_0"/>
          <p:cNvSpPr txBox="1"/>
          <p:nvPr/>
        </p:nvSpPr>
        <p:spPr>
          <a:xfrm>
            <a:off x="582100" y="1333350"/>
            <a:ext cx="5375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UI 설계 내용 (1/3) - 카메라 기능</a:t>
            </a:r>
            <a:endParaRPr sz="25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28" name="Google Shape;328;g2c071c2f08b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c071c2f08b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c071c2f08b_0_0"/>
          <p:cNvSpPr txBox="1"/>
          <p:nvPr/>
        </p:nvSpPr>
        <p:spPr>
          <a:xfrm>
            <a:off x="293500" y="197250"/>
            <a:ext cx="10625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31" name="Google Shape;331;g2c071c2f08b_0_0"/>
          <p:cNvGrpSpPr/>
          <p:nvPr/>
        </p:nvGrpSpPr>
        <p:grpSpPr>
          <a:xfrm>
            <a:off x="590463" y="1895875"/>
            <a:ext cx="2163325" cy="4887000"/>
            <a:chOff x="582100" y="1895900"/>
            <a:chExt cx="2163325" cy="4887000"/>
          </a:xfrm>
        </p:grpSpPr>
        <p:sp>
          <p:nvSpPr>
            <p:cNvPr id="332" name="Google Shape;332;g2c071c2f08b_0_0"/>
            <p:cNvSpPr txBox="1"/>
            <p:nvPr/>
          </p:nvSpPr>
          <p:spPr>
            <a:xfrm>
              <a:off x="585425" y="6290300"/>
              <a:ext cx="21600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로그인</a:t>
              </a:r>
              <a:endParaRPr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33" name="Google Shape;333;g2c071c2f08b_0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2100" y="1895900"/>
              <a:ext cx="2155800" cy="4320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34" name="Google Shape;334;g2c071c2f08b_0_0"/>
          <p:cNvGrpSpPr/>
          <p:nvPr/>
        </p:nvGrpSpPr>
        <p:grpSpPr>
          <a:xfrm>
            <a:off x="7373732" y="393600"/>
            <a:ext cx="2160006" cy="4879875"/>
            <a:chOff x="7373719" y="393600"/>
            <a:chExt cx="2160006" cy="4879875"/>
          </a:xfrm>
        </p:grpSpPr>
        <p:sp>
          <p:nvSpPr>
            <p:cNvPr id="335" name="Google Shape;335;g2c071c2f08b_0_0"/>
            <p:cNvSpPr txBox="1"/>
            <p:nvPr/>
          </p:nvSpPr>
          <p:spPr>
            <a:xfrm>
              <a:off x="7373725" y="4780875"/>
              <a:ext cx="21600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36" name="Google Shape;336;g2c071c2f08b_0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73719" y="393600"/>
              <a:ext cx="2160000" cy="4320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37" name="Google Shape;337;g2c071c2f08b_0_0"/>
          <p:cNvGrpSpPr/>
          <p:nvPr/>
        </p:nvGrpSpPr>
        <p:grpSpPr>
          <a:xfrm>
            <a:off x="9666457" y="393600"/>
            <a:ext cx="2163631" cy="4879875"/>
            <a:chOff x="9666444" y="393600"/>
            <a:chExt cx="2163631" cy="4879875"/>
          </a:xfrm>
        </p:grpSpPr>
        <p:sp>
          <p:nvSpPr>
            <p:cNvPr id="338" name="Google Shape;338;g2c071c2f08b_0_0"/>
            <p:cNvSpPr txBox="1"/>
            <p:nvPr/>
          </p:nvSpPr>
          <p:spPr>
            <a:xfrm>
              <a:off x="9670075" y="4780875"/>
              <a:ext cx="21600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색상 추천</a:t>
              </a:r>
              <a:endParaRPr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39" name="Google Shape;339;g2c071c2f08b_0_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666444" y="393600"/>
              <a:ext cx="2160000" cy="4320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40" name="Google Shape;340;g2c071c2f08b_0_0"/>
          <p:cNvGrpSpPr/>
          <p:nvPr/>
        </p:nvGrpSpPr>
        <p:grpSpPr>
          <a:xfrm>
            <a:off x="5064988" y="1895863"/>
            <a:ext cx="2160006" cy="4898125"/>
            <a:chOff x="5073375" y="1895875"/>
            <a:chExt cx="2160006" cy="4898125"/>
          </a:xfrm>
        </p:grpSpPr>
        <p:sp>
          <p:nvSpPr>
            <p:cNvPr id="341" name="Google Shape;341;g2c071c2f08b_0_0"/>
            <p:cNvSpPr txBox="1"/>
            <p:nvPr/>
          </p:nvSpPr>
          <p:spPr>
            <a:xfrm>
              <a:off x="5073375" y="6301400"/>
              <a:ext cx="21600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 인식</a:t>
              </a:r>
              <a:endParaRPr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42" name="Google Shape;342;g2c071c2f08b_0_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73382" y="1895875"/>
              <a:ext cx="2160000" cy="4320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43" name="Google Shape;343;g2c071c2f08b_0_0"/>
            <p:cNvPicPr preferRelativeResize="0"/>
            <p:nvPr/>
          </p:nvPicPr>
          <p:blipFill rotWithShape="1">
            <a:blip r:embed="rId10">
              <a:alphaModFix/>
            </a:blip>
            <a:srcRect r="-857"/>
            <a:stretch/>
          </p:blipFill>
          <p:spPr>
            <a:xfrm rot="5400000">
              <a:off x="4960925" y="2788052"/>
              <a:ext cx="2386227" cy="19198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" name="Google Shape;344;g2c071c2f08b_0_0"/>
          <p:cNvGrpSpPr/>
          <p:nvPr/>
        </p:nvGrpSpPr>
        <p:grpSpPr>
          <a:xfrm>
            <a:off x="2829394" y="1890325"/>
            <a:ext cx="2160006" cy="4892575"/>
            <a:chOff x="2829394" y="1890325"/>
            <a:chExt cx="2160006" cy="4892575"/>
          </a:xfrm>
        </p:grpSpPr>
        <p:sp>
          <p:nvSpPr>
            <p:cNvPr id="345" name="Google Shape;345;g2c071c2f08b_0_0"/>
            <p:cNvSpPr txBox="1"/>
            <p:nvPr/>
          </p:nvSpPr>
          <p:spPr>
            <a:xfrm>
              <a:off x="2829400" y="6290300"/>
              <a:ext cx="21600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 촬영</a:t>
              </a:r>
              <a:endParaRPr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46" name="Google Shape;346;g2c071c2f08b_0_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829394" y="1890325"/>
              <a:ext cx="2160000" cy="4320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47" name="Google Shape;347;g2c071c2f08b_0_0"/>
            <p:cNvPicPr preferRelativeResize="0"/>
            <p:nvPr/>
          </p:nvPicPr>
          <p:blipFill rotWithShape="1">
            <a:blip r:embed="rId10">
              <a:alphaModFix/>
            </a:blip>
            <a:srcRect r="-857"/>
            <a:stretch/>
          </p:blipFill>
          <p:spPr>
            <a:xfrm rot="5400000">
              <a:off x="2624301" y="2836651"/>
              <a:ext cx="2570225" cy="19198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g2c071c2f08b_0_0"/>
          <p:cNvSpPr/>
          <p:nvPr/>
        </p:nvSpPr>
        <p:spPr>
          <a:xfrm>
            <a:off x="2901775" y="5261775"/>
            <a:ext cx="2014500" cy="6663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g2c071c2f08b_0_0"/>
          <p:cNvSpPr/>
          <p:nvPr/>
        </p:nvSpPr>
        <p:spPr>
          <a:xfrm>
            <a:off x="5132675" y="5327575"/>
            <a:ext cx="958200" cy="5499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g2c071c2f08b_0_0"/>
          <p:cNvSpPr/>
          <p:nvPr/>
        </p:nvSpPr>
        <p:spPr>
          <a:xfrm>
            <a:off x="6236050" y="5319975"/>
            <a:ext cx="907800" cy="5499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g2c071c2f08b_0_0"/>
          <p:cNvSpPr/>
          <p:nvPr/>
        </p:nvSpPr>
        <p:spPr>
          <a:xfrm>
            <a:off x="7438475" y="3753825"/>
            <a:ext cx="2014500" cy="6663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g2c071c2f08b_0_0"/>
          <p:cNvSpPr/>
          <p:nvPr/>
        </p:nvSpPr>
        <p:spPr>
          <a:xfrm>
            <a:off x="9741013" y="3767375"/>
            <a:ext cx="2014500" cy="6663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g2c071c2f08b_0_0"/>
          <p:cNvSpPr/>
          <p:nvPr/>
        </p:nvSpPr>
        <p:spPr>
          <a:xfrm>
            <a:off x="671625" y="5261775"/>
            <a:ext cx="2014500" cy="6663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4" name="Google Shape;354;g2c071c2f08b_0_0"/>
          <p:cNvGrpSpPr/>
          <p:nvPr/>
        </p:nvGrpSpPr>
        <p:grpSpPr>
          <a:xfrm>
            <a:off x="579663" y="1888925"/>
            <a:ext cx="2198425" cy="4895350"/>
            <a:chOff x="2794925" y="1887550"/>
            <a:chExt cx="2198425" cy="4895350"/>
          </a:xfrm>
        </p:grpSpPr>
        <p:sp>
          <p:nvSpPr>
            <p:cNvPr id="355" name="Google Shape;355;g2c071c2f08b_0_0"/>
            <p:cNvSpPr txBox="1"/>
            <p:nvPr/>
          </p:nvSpPr>
          <p:spPr>
            <a:xfrm>
              <a:off x="2833350" y="6290300"/>
              <a:ext cx="21600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메인</a:t>
              </a:r>
              <a:endParaRPr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56" name="Google Shape;356;g2c071c2f08b_0_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794925" y="1887550"/>
              <a:ext cx="2155800" cy="4320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57" name="Google Shape;357;g2c071c2f08b_0_0"/>
          <p:cNvSpPr/>
          <p:nvPr/>
        </p:nvSpPr>
        <p:spPr>
          <a:xfrm>
            <a:off x="853163" y="3898725"/>
            <a:ext cx="1606200" cy="7632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8" name="Google Shape;358;g2c071c2f08b_0_0"/>
          <p:cNvGrpSpPr/>
          <p:nvPr/>
        </p:nvGrpSpPr>
        <p:grpSpPr>
          <a:xfrm>
            <a:off x="8537413" y="1895875"/>
            <a:ext cx="2160006" cy="4898125"/>
            <a:chOff x="8537413" y="1895875"/>
            <a:chExt cx="2160006" cy="4898125"/>
          </a:xfrm>
        </p:grpSpPr>
        <p:sp>
          <p:nvSpPr>
            <p:cNvPr id="359" name="Google Shape;359;g2c071c2f08b_0_0"/>
            <p:cNvSpPr txBox="1"/>
            <p:nvPr/>
          </p:nvSpPr>
          <p:spPr>
            <a:xfrm>
              <a:off x="8537413" y="6301400"/>
              <a:ext cx="21600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추천 의류 확인</a:t>
              </a:r>
              <a:endParaRPr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grpSp>
          <p:nvGrpSpPr>
            <p:cNvPr id="360" name="Google Shape;360;g2c071c2f08b_0_0"/>
            <p:cNvGrpSpPr/>
            <p:nvPr/>
          </p:nvGrpSpPr>
          <p:grpSpPr>
            <a:xfrm>
              <a:off x="8537419" y="1895875"/>
              <a:ext cx="2160000" cy="4320000"/>
              <a:chOff x="5179557" y="1304525"/>
              <a:chExt cx="2160000" cy="4320000"/>
            </a:xfrm>
          </p:grpSpPr>
          <p:pic>
            <p:nvPicPr>
              <p:cNvPr id="361" name="Google Shape;361;g2c071c2f08b_0_0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179557" y="1304525"/>
                <a:ext cx="2160000" cy="43200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362" name="Google Shape;362;g2c071c2f08b_0_0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5300913" y="1925813"/>
                <a:ext cx="1917300" cy="25274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2"/>
          <p:cNvSpPr txBox="1"/>
          <p:nvPr/>
        </p:nvSpPr>
        <p:spPr>
          <a:xfrm>
            <a:off x="293500" y="197250"/>
            <a:ext cx="11102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en-US" alt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1" name="Google Shape;371;p12"/>
          <p:cNvSpPr txBox="1"/>
          <p:nvPr/>
        </p:nvSpPr>
        <p:spPr>
          <a:xfrm>
            <a:off x="582100" y="1333350"/>
            <a:ext cx="5137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UI 설계 내용 (2/3) - 날씨 기능</a:t>
            </a:r>
            <a:endParaRPr sz="25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2" name="Google Shape;372;p12"/>
          <p:cNvSpPr txBox="1"/>
          <p:nvPr/>
        </p:nvSpPr>
        <p:spPr>
          <a:xfrm>
            <a:off x="3150850" y="6302425"/>
            <a:ext cx="21600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위치 날씨</a:t>
            </a:r>
            <a:endParaRPr sz="2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5719150" y="6290275"/>
            <a:ext cx="21600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지역 검색</a:t>
            </a:r>
            <a:endParaRPr sz="2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4" name="Google Shape;374;p12"/>
          <p:cNvSpPr txBox="1"/>
          <p:nvPr/>
        </p:nvSpPr>
        <p:spPr>
          <a:xfrm>
            <a:off x="8288650" y="6302425"/>
            <a:ext cx="21600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검색한 지역 날씨</a:t>
            </a:r>
            <a:endParaRPr sz="2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6" name="Google Shape;376;p12"/>
          <p:cNvSpPr txBox="1"/>
          <p:nvPr/>
        </p:nvSpPr>
        <p:spPr>
          <a:xfrm>
            <a:off x="581800" y="6290275"/>
            <a:ext cx="21600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메인</a:t>
            </a:r>
            <a:endParaRPr sz="2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77" name="Google Shape;37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000" y="1895875"/>
            <a:ext cx="2155800" cy="432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8" name="Google Shape;378;p12"/>
          <p:cNvSpPr/>
          <p:nvPr/>
        </p:nvSpPr>
        <p:spPr>
          <a:xfrm>
            <a:off x="810700" y="4986000"/>
            <a:ext cx="1694400" cy="8619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9" name="Google Shape;379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3413" y="1896388"/>
            <a:ext cx="2160000" cy="432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0" name="Google Shape;380;p12"/>
          <p:cNvSpPr/>
          <p:nvPr/>
        </p:nvSpPr>
        <p:spPr>
          <a:xfrm>
            <a:off x="3269800" y="5284800"/>
            <a:ext cx="1927200" cy="6243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350" y="1894075"/>
            <a:ext cx="2160000" cy="432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8800" y="1896400"/>
            <a:ext cx="2159975" cy="432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3" name="Google Shape;383;p12"/>
          <p:cNvSpPr/>
          <p:nvPr/>
        </p:nvSpPr>
        <p:spPr>
          <a:xfrm>
            <a:off x="5837500" y="5284800"/>
            <a:ext cx="1927200" cy="6243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12"/>
          <p:cNvSpPr txBox="1"/>
          <p:nvPr/>
        </p:nvSpPr>
        <p:spPr>
          <a:xfrm>
            <a:off x="5866000" y="7225050"/>
            <a:ext cx="3275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c071c2f08b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c071c2f08b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c071c2f08b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c071c2f08b_0_17"/>
          <p:cNvSpPr txBox="1"/>
          <p:nvPr/>
        </p:nvSpPr>
        <p:spPr>
          <a:xfrm>
            <a:off x="293500" y="197250"/>
            <a:ext cx="10602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3" name="Google Shape;393;g2c071c2f08b_0_17"/>
          <p:cNvSpPr txBox="1"/>
          <p:nvPr/>
        </p:nvSpPr>
        <p:spPr>
          <a:xfrm>
            <a:off x="582100" y="1333350"/>
            <a:ext cx="5493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UI 설계 내용 (3/3) - 마이페이지</a:t>
            </a:r>
            <a:endParaRPr sz="25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94" name="Google Shape;394;g2c071c2f08b_0_17"/>
          <p:cNvGrpSpPr/>
          <p:nvPr/>
        </p:nvGrpSpPr>
        <p:grpSpPr>
          <a:xfrm>
            <a:off x="582100" y="1895875"/>
            <a:ext cx="2160300" cy="4882550"/>
            <a:chOff x="582100" y="1895875"/>
            <a:chExt cx="2160300" cy="4882550"/>
          </a:xfrm>
        </p:grpSpPr>
        <p:sp>
          <p:nvSpPr>
            <p:cNvPr id="395" name="Google Shape;395;g2c071c2f08b_0_17"/>
            <p:cNvSpPr txBox="1"/>
            <p:nvPr/>
          </p:nvSpPr>
          <p:spPr>
            <a:xfrm>
              <a:off x="582100" y="6285825"/>
              <a:ext cx="21600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마이페이지</a:t>
              </a:r>
              <a:endParaRPr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96" name="Google Shape;396;g2c071c2f08b_0_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2400" y="1895875"/>
              <a:ext cx="2160000" cy="4320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97" name="Google Shape;397;g2c071c2f08b_0_17"/>
          <p:cNvGrpSpPr/>
          <p:nvPr/>
        </p:nvGrpSpPr>
        <p:grpSpPr>
          <a:xfrm>
            <a:off x="5100200" y="1896925"/>
            <a:ext cx="2160300" cy="4881500"/>
            <a:chOff x="5100200" y="1896925"/>
            <a:chExt cx="2160300" cy="4881500"/>
          </a:xfrm>
        </p:grpSpPr>
        <p:sp>
          <p:nvSpPr>
            <p:cNvPr id="398" name="Google Shape;398;g2c071c2f08b_0_17"/>
            <p:cNvSpPr txBox="1"/>
            <p:nvPr/>
          </p:nvSpPr>
          <p:spPr>
            <a:xfrm>
              <a:off x="5100500" y="6285825"/>
              <a:ext cx="21600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사용설명서</a:t>
              </a:r>
              <a:endParaRPr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99" name="Google Shape;399;g2c071c2f08b_0_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00200" y="1896925"/>
              <a:ext cx="2159975" cy="4320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00" name="Google Shape;400;g2c071c2f08b_0_17"/>
          <p:cNvGrpSpPr/>
          <p:nvPr/>
        </p:nvGrpSpPr>
        <p:grpSpPr>
          <a:xfrm>
            <a:off x="7359075" y="1896925"/>
            <a:ext cx="2160625" cy="4881500"/>
            <a:chOff x="7359075" y="1896925"/>
            <a:chExt cx="2160625" cy="4881500"/>
          </a:xfrm>
        </p:grpSpPr>
        <p:sp>
          <p:nvSpPr>
            <p:cNvPr id="401" name="Google Shape;401;g2c071c2f08b_0_17"/>
            <p:cNvSpPr txBox="1"/>
            <p:nvPr/>
          </p:nvSpPr>
          <p:spPr>
            <a:xfrm>
              <a:off x="7359700" y="6285825"/>
              <a:ext cx="21600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카메라 기능 소개</a:t>
              </a:r>
              <a:endParaRPr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402" name="Google Shape;402;g2c071c2f08b_0_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59075" y="1896925"/>
              <a:ext cx="2160000" cy="4320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03" name="Google Shape;403;g2c071c2f08b_0_17"/>
          <p:cNvSpPr txBox="1"/>
          <p:nvPr/>
        </p:nvSpPr>
        <p:spPr>
          <a:xfrm>
            <a:off x="2841300" y="6285825"/>
            <a:ext cx="21600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성별 변경</a:t>
            </a:r>
            <a:endParaRPr sz="2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04" name="Google Shape;404;g2c071c2f08b_0_17"/>
          <p:cNvGrpSpPr/>
          <p:nvPr/>
        </p:nvGrpSpPr>
        <p:grpSpPr>
          <a:xfrm>
            <a:off x="9617975" y="1896925"/>
            <a:ext cx="2160925" cy="4881500"/>
            <a:chOff x="9617975" y="1896925"/>
            <a:chExt cx="2160925" cy="4881500"/>
          </a:xfrm>
        </p:grpSpPr>
        <p:sp>
          <p:nvSpPr>
            <p:cNvPr id="405" name="Google Shape;405;g2c071c2f08b_0_17"/>
            <p:cNvSpPr txBox="1"/>
            <p:nvPr/>
          </p:nvSpPr>
          <p:spPr>
            <a:xfrm>
              <a:off x="9618900" y="6285825"/>
              <a:ext cx="21600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기능 소개</a:t>
              </a:r>
              <a:endParaRPr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406" name="Google Shape;406;g2c071c2f08b_0_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617975" y="1896925"/>
              <a:ext cx="2159975" cy="4320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07" name="Google Shape;407;g2c071c2f08b_0_17"/>
          <p:cNvSpPr/>
          <p:nvPr/>
        </p:nvSpPr>
        <p:spPr>
          <a:xfrm>
            <a:off x="893350" y="3179950"/>
            <a:ext cx="1552200" cy="5595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g2c071c2f08b_0_17"/>
          <p:cNvSpPr/>
          <p:nvPr/>
        </p:nvSpPr>
        <p:spPr>
          <a:xfrm>
            <a:off x="893350" y="3922375"/>
            <a:ext cx="1552200" cy="5595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g2c071c2f08b_0_17"/>
          <p:cNvSpPr/>
          <p:nvPr/>
        </p:nvSpPr>
        <p:spPr>
          <a:xfrm>
            <a:off x="5262250" y="4559575"/>
            <a:ext cx="1834500" cy="5595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g2c071c2f08b_0_17"/>
          <p:cNvSpPr/>
          <p:nvPr/>
        </p:nvSpPr>
        <p:spPr>
          <a:xfrm>
            <a:off x="5262938" y="5379725"/>
            <a:ext cx="1834500" cy="559500"/>
          </a:xfrm>
          <a:prstGeom prst="frame">
            <a:avLst>
              <a:gd name="adj1" fmla="val 73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1" name="Google Shape;411;g2c071c2f08b_0_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41300" y="1895875"/>
            <a:ext cx="2160000" cy="432636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1019700" y="369450"/>
            <a:ext cx="6221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39450" y="700349"/>
            <a:ext cx="1517275" cy="2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474" y="1597925"/>
            <a:ext cx="282708" cy="52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03250" y="5095125"/>
            <a:ext cx="2443601" cy="2466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1840875" y="15366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840863" y="259132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02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840875" y="364596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03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840863" y="470061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04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840875" y="57552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05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7241113" y="15366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06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7241125" y="259542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07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7241113" y="365006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08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7241125" y="4714238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09</a:t>
            </a:r>
            <a:endParaRPr sz="2800" b="0" i="0" u="none" strike="noStrike" cap="none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2498175" y="1512825"/>
            <a:ext cx="2771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</a:t>
            </a:r>
            <a:r>
              <a:rPr lang="ko-KR" sz="2800" b="0" i="0" u="none" strike="noStrike" cap="none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요</a:t>
            </a:r>
            <a:endParaRPr sz="2800" b="0" i="0" u="none" strike="noStrike" cap="none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98175" y="2579400"/>
            <a:ext cx="2443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사례</a:t>
            </a:r>
            <a:endParaRPr sz="2800" b="0" i="0" u="none" strike="noStrike" cap="none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498174" y="3622125"/>
            <a:ext cx="296846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수행</a:t>
            </a:r>
            <a:r>
              <a:rPr lang="ko-KR" sz="15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시나리오</a:t>
            </a:r>
            <a:endParaRPr sz="2800" b="0" i="0" u="none" strike="noStrike" cap="none" dirty="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2498175" y="4676775"/>
            <a:ext cx="2443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구성도</a:t>
            </a:r>
            <a:endParaRPr sz="2800" b="0" i="0" u="none" strike="noStrike" cap="none" dirty="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2498175" y="5731425"/>
            <a:ext cx="3163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endParaRPr sz="1500" b="0" i="0" u="none" strike="noStrike" cap="none" dirty="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7898424" y="1512825"/>
            <a:ext cx="2771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endParaRPr sz="2800" b="0" i="0" u="none" strike="noStrike" cap="none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7898425" y="2571575"/>
            <a:ext cx="3163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데모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endParaRPr sz="2800" b="0" i="0" u="none" strike="noStrike" cap="none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7898425" y="3626225"/>
            <a:ext cx="2629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업무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분담</a:t>
            </a:r>
            <a:endParaRPr sz="2800" b="0" i="0" u="none" strike="noStrike" cap="none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7898425" y="4690425"/>
            <a:ext cx="3857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일정</a:t>
            </a:r>
            <a:endParaRPr sz="2800" b="0" i="0" u="none" strike="noStrike" cap="none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54248" y="15128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3P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5775" y="-598450"/>
            <a:ext cx="2443601" cy="246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4249" y="1597925"/>
            <a:ext cx="282708" cy="5274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2"/>
          <p:cNvGrpSpPr/>
          <p:nvPr/>
        </p:nvGrpSpPr>
        <p:grpSpPr>
          <a:xfrm>
            <a:off x="7241125" y="5757225"/>
            <a:ext cx="3948000" cy="447600"/>
            <a:chOff x="7393525" y="4690425"/>
            <a:chExt cx="3948000" cy="447600"/>
          </a:xfrm>
        </p:grpSpPr>
        <p:sp>
          <p:nvSpPr>
            <p:cNvPr id="129" name="Google Shape;129;p2"/>
            <p:cNvSpPr txBox="1"/>
            <p:nvPr/>
          </p:nvSpPr>
          <p:spPr>
            <a:xfrm>
              <a:off x="7393525" y="4714238"/>
              <a:ext cx="65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>
                  <a:solidFill>
                    <a:srgbClr val="3A4CA8"/>
                  </a:solidFill>
                  <a:latin typeface="Do Hyeon"/>
                  <a:ea typeface="Do Hyeon"/>
                  <a:cs typeface="Do Hyeon"/>
                  <a:sym typeface="Do Hyeon"/>
                </a:rPr>
                <a:t>10</a:t>
              </a:r>
              <a:endParaRPr sz="2800" b="0" i="0" u="none" strike="noStrike" cap="none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8050825" y="4690425"/>
              <a:ext cx="32907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dirty="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필요기술</a:t>
              </a:r>
              <a:r>
                <a:rPr lang="ko-KR" sz="1500" dirty="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lang="ko-KR" sz="2800" dirty="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및</a:t>
              </a:r>
              <a:r>
                <a:rPr lang="ko-KR" sz="1500" dirty="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lang="ko-KR" sz="2800" b="0" i="0" u="none" strike="noStrike" cap="none" dirty="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참고문헌</a:t>
              </a:r>
              <a:endParaRPr sz="2800" b="0" i="0" u="none" strike="noStrike" cap="none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131" name="Google Shape;131;p2"/>
          <p:cNvSpPr txBox="1"/>
          <p:nvPr/>
        </p:nvSpPr>
        <p:spPr>
          <a:xfrm>
            <a:off x="4005075" y="25954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</a:t>
            </a: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6</a:t>
            </a: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5466648" y="36429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</a:t>
            </a: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7</a:t>
            </a: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4578048" y="467677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</a:t>
            </a: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8</a:t>
            </a: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5632723" y="57572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</a:t>
            </a: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9</a:t>
            </a: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10466523" y="15169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</a:t>
            </a: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21</a:t>
            </a: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10121673" y="25695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</a:t>
            </a: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24</a:t>
            </a: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9439523" y="3631000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</a:t>
            </a: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26</a:t>
            </a: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10911698" y="57572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</a:t>
            </a: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28</a:t>
            </a: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10815498" y="4690400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</a:t>
            </a: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27</a:t>
            </a:r>
            <a:r>
              <a:rPr lang="ko-KR" sz="2000" b="0" i="0" u="none" strike="noStrike" cap="non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P</a:t>
            </a:r>
            <a:endParaRPr sz="2000" b="0" i="0" u="none" strike="noStrike" cap="non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2c0a0c89de0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c0a0c89de0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c0a0c89de0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c0a0c89de0_0_10"/>
          <p:cNvSpPr txBox="1"/>
          <p:nvPr/>
        </p:nvSpPr>
        <p:spPr>
          <a:xfrm>
            <a:off x="293500" y="197250"/>
            <a:ext cx="9926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(4/4)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0" name="Google Shape;420;g2c0a0c89de0_0_10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분류 알고리즘 - 모델 설명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21" name="Google Shape;421;g2c0a0c89de0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0350" y="2456700"/>
            <a:ext cx="8379325" cy="34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c0a0c89de0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0350" y="2133475"/>
            <a:ext cx="8977326" cy="4580700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6"/>
          <p:cNvSpPr txBox="1"/>
          <p:nvPr/>
        </p:nvSpPr>
        <p:spPr>
          <a:xfrm>
            <a:off x="1925956" y="1352630"/>
            <a:ext cx="40553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CC66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428" name="Google Shape;4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1" name="Google Shape;431;p16"/>
          <p:cNvGraphicFramePr/>
          <p:nvPr/>
        </p:nvGraphicFramePr>
        <p:xfrm>
          <a:off x="1840350" y="2065625"/>
          <a:ext cx="8404950" cy="4690812"/>
        </p:xfrm>
        <a:graphic>
          <a:graphicData uri="http://schemas.openxmlformats.org/drawingml/2006/table">
            <a:tbl>
              <a:tblPr>
                <a:noFill/>
                <a:tableStyleId>{7F3B5F5C-81BE-4B71-98CB-998302AB6C6F}</a:tableStyleId>
              </a:tblPr>
              <a:tblGrid>
                <a:gridCol w="420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H/W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S/W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950"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CPU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2.6GHz 6코어 Intel Core i7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RAM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16GB 2667MHz DDR4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GPU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NVIDIA GeForce GTX 1650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OS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Android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Language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Kotlin, JAVA, Python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Framework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Android Studio, Spring Boot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Server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AWS EC2, ELB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Char char="●"/>
                      </a:pPr>
                      <a:r>
                        <a:rPr lang="ko-KR" sz="1800" b="1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</a:t>
                      </a:r>
                      <a:endParaRPr sz="1800" b="1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KR"/>
                        <a:buChar char="-"/>
                      </a:pPr>
                      <a:r>
                        <a:rPr lang="ko-KR" sz="1800" u="none" strike="noStrike" cap="none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MySQL</a:t>
                      </a:r>
                      <a:endParaRPr sz="1800" u="none" strike="noStrike" cap="none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2" name="Google Shape;432;p16"/>
          <p:cNvSpPr txBox="1"/>
          <p:nvPr/>
        </p:nvSpPr>
        <p:spPr>
          <a:xfrm>
            <a:off x="293500" y="197250"/>
            <a:ext cx="9790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(1/3)</a:t>
            </a:r>
            <a:endParaRPr sz="50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3" name="Google Shape;433;p16"/>
          <p:cNvSpPr txBox="1"/>
          <p:nvPr/>
        </p:nvSpPr>
        <p:spPr>
          <a:xfrm>
            <a:off x="1431810" y="152325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sz="18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0"/>
          <p:cNvSpPr txBox="1"/>
          <p:nvPr/>
        </p:nvSpPr>
        <p:spPr>
          <a:xfrm>
            <a:off x="293500" y="197250"/>
            <a:ext cx="9635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(2/3)</a:t>
            </a:r>
            <a:endParaRPr sz="50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42" name="Google Shape;442;p20"/>
          <p:cNvGrpSpPr/>
          <p:nvPr/>
        </p:nvGrpSpPr>
        <p:grpSpPr>
          <a:xfrm>
            <a:off x="1411110" y="1748022"/>
            <a:ext cx="9094915" cy="884003"/>
            <a:chOff x="1411110" y="1699222"/>
            <a:chExt cx="9094915" cy="884003"/>
          </a:xfrm>
        </p:grpSpPr>
        <p:sp>
          <p:nvSpPr>
            <p:cNvPr id="443" name="Google Shape;443;p20"/>
            <p:cNvSpPr txBox="1"/>
            <p:nvPr/>
          </p:nvSpPr>
          <p:spPr>
            <a:xfrm>
              <a:off x="1411110" y="1699222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졸업작품 GitHub 주소</a:t>
              </a:r>
              <a:endParaRPr sz="2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44" name="Google Shape;444;p20"/>
            <p:cNvSpPr txBox="1"/>
            <p:nvPr/>
          </p:nvSpPr>
          <p:spPr>
            <a:xfrm>
              <a:off x="1955125" y="2213925"/>
              <a:ext cx="855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800"/>
                <a:buFont typeface="Wingdings" panose="05000000000000000000" pitchFamily="2" charset="2"/>
                <a:buChar char="l"/>
              </a:pPr>
              <a:r>
                <a:rPr lang="ko-KR" sz="1800" b="1" u="sng" dirty="0">
                  <a:solidFill>
                    <a:schemeClr val="hlink"/>
                  </a:solidFill>
                  <a:latin typeface="Noto Sans KR"/>
                  <a:ea typeface="Noto Sans KR"/>
                  <a:cs typeface="Noto Sans KR"/>
                  <a:sym typeface="Noto Sans KR"/>
                  <a:hlinkClick r:id="rId6"/>
                </a:rPr>
                <a:t>https://github.com/orgs/Capstone-Clothing/</a:t>
              </a:r>
              <a:endParaRPr sz="18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445" name="Google Shape;445;p20"/>
          <p:cNvGrpSpPr/>
          <p:nvPr/>
        </p:nvGrpSpPr>
        <p:grpSpPr>
          <a:xfrm>
            <a:off x="1411110" y="2969501"/>
            <a:ext cx="9780690" cy="3461436"/>
            <a:chOff x="1411110" y="251051"/>
            <a:chExt cx="9780690" cy="3461436"/>
          </a:xfrm>
        </p:grpSpPr>
        <p:sp>
          <p:nvSpPr>
            <p:cNvPr id="446" name="Google Shape;446;p20"/>
            <p:cNvSpPr txBox="1"/>
            <p:nvPr/>
          </p:nvSpPr>
          <p:spPr>
            <a:xfrm>
              <a:off x="1411110" y="251051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팀원들 GitHub ID</a:t>
              </a:r>
              <a:endParaRPr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47" name="Google Shape;447;p20"/>
            <p:cNvSpPr txBox="1"/>
            <p:nvPr/>
          </p:nvSpPr>
          <p:spPr>
            <a:xfrm>
              <a:off x="1947900" y="788650"/>
              <a:ext cx="9243900" cy="2923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팀장 : 김주환</a:t>
              </a:r>
              <a:endParaRPr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○"/>
              </a:pP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lang="ko-KR" sz="2000" dirty="0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OrangeKim98</a:t>
              </a:r>
              <a:endParaRPr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 : 장민준</a:t>
              </a:r>
              <a:endParaRPr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○"/>
              </a:pP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lang="ko-KR" sz="2000" dirty="0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JMJ123-SG</a:t>
              </a:r>
              <a:endParaRPr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 : 정윤진</a:t>
              </a:r>
              <a:endParaRPr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○"/>
              </a:pP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lang="ko-KR" sz="2000" dirty="0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yoonjin301</a:t>
              </a:r>
              <a:endParaRPr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팀원 : </a:t>
              </a:r>
              <a:r>
                <a:rPr lang="ko-KR" sz="2000" dirty="0" err="1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최아로인</a:t>
              </a:r>
              <a:endParaRPr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○"/>
              </a:pP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ID : </a:t>
              </a:r>
              <a:r>
                <a:rPr lang="ko-KR" sz="2000" dirty="0">
                  <a:solidFill>
                    <a:schemeClr val="dk1"/>
                  </a:solidFill>
                  <a:uFill>
                    <a:noFill/>
                  </a:uFill>
                  <a:latin typeface="Noto Sans KR"/>
                  <a:ea typeface="Noto Sans KR"/>
                  <a:cs typeface="Noto Sans KR"/>
                  <a:sym typeface="Noto Sans KR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roin0917</a:t>
              </a:r>
              <a:endParaRPr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29f0492dd89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9f0492dd89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29f0492dd89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9f0492dd89_1_0"/>
          <p:cNvSpPr txBox="1"/>
          <p:nvPr/>
        </p:nvSpPr>
        <p:spPr>
          <a:xfrm>
            <a:off x="1431810" y="144705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방법</a:t>
            </a:r>
            <a:endParaRPr sz="18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6" name="Google Shape;456;g29f0492dd89_1_0"/>
          <p:cNvSpPr txBox="1"/>
          <p:nvPr/>
        </p:nvSpPr>
        <p:spPr>
          <a:xfrm>
            <a:off x="1840350" y="2058100"/>
            <a:ext cx="93411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i="0" u="none" strike="noStrike" cap="none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App</a:t>
            </a:r>
            <a:endParaRPr sz="2000" b="1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Studio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에서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Kotlin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이용하여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Application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개발</a:t>
            </a:r>
            <a:endParaRPr sz="1800" b="0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Char char="-"/>
            </a:pPr>
            <a:r>
              <a:rPr lang="ko-KR" sz="1800" b="1" i="0" u="none" strike="noStrike" cap="none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OpenCV</a:t>
            </a:r>
            <a:r>
              <a:rPr lang="ko-KR" sz="1800" b="0" i="0" u="none" strike="noStrike" cap="none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를</a:t>
            </a:r>
            <a:r>
              <a:rPr lang="ko-KR" sz="18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사용하여 의류 정보 인식</a:t>
            </a:r>
            <a:endParaRPr sz="1800" b="0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Char char="-"/>
            </a:pPr>
            <a:r>
              <a:rPr lang="ko-KR" sz="18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문화체육관광부에서 제공하는 </a:t>
            </a:r>
            <a:r>
              <a:rPr lang="ko-KR" sz="18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모바일 앱 접근성 지침</a:t>
            </a:r>
            <a:r>
              <a:rPr lang="ko-KR" sz="18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을 활용하여 </a:t>
            </a:r>
            <a:r>
              <a:rPr lang="ko-KR" sz="18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UI/UX </a:t>
            </a:r>
            <a:r>
              <a:rPr lang="ko-KR" sz="18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 sz="2000" b="1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7" name="Google Shape;457;g29f0492dd89_1_0"/>
          <p:cNvSpPr txBox="1"/>
          <p:nvPr/>
        </p:nvSpPr>
        <p:spPr>
          <a:xfrm>
            <a:off x="1840350" y="6213997"/>
            <a:ext cx="7790700" cy="41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18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SW 개발 방법론 </a:t>
            </a:r>
            <a:r>
              <a:rPr lang="ko-KR" sz="18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sz="18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애자일 방법론</a:t>
            </a:r>
            <a:endParaRPr sz="1800" b="1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8" name="Google Shape;458;g29f0492dd89_1_0"/>
          <p:cNvSpPr txBox="1"/>
          <p:nvPr/>
        </p:nvSpPr>
        <p:spPr>
          <a:xfrm>
            <a:off x="293500" y="197250"/>
            <a:ext cx="9555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(3/3)</a:t>
            </a:r>
            <a:endParaRPr sz="50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9" name="Google Shape;459;g29f0492dd89_1_0"/>
          <p:cNvSpPr txBox="1"/>
          <p:nvPr/>
        </p:nvSpPr>
        <p:spPr>
          <a:xfrm>
            <a:off x="1840350" y="3278788"/>
            <a:ext cx="9341100" cy="204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</a:t>
            </a:r>
            <a:endParaRPr sz="2000" b="1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AWS EC2</a:t>
            </a:r>
            <a:r>
              <a:rPr lang="ko-KR" sz="1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이용한 서버 구축,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ELB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</a:t>
            </a:r>
            <a:r>
              <a:rPr lang="ko-KR" sz="1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통한 로드 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밸런싱</a:t>
            </a:r>
            <a:endParaRPr sz="18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Spring</a:t>
            </a:r>
            <a:r>
              <a:rPr lang="ko-KR" sz="18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Boot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</a:t>
            </a:r>
            <a:r>
              <a:rPr lang="ko-KR" sz="1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통한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Rest</a:t>
            </a:r>
            <a:r>
              <a:rPr lang="ko-KR" sz="18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API</a:t>
            </a:r>
            <a:r>
              <a:rPr lang="ko-KR" sz="1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서버 구현</a:t>
            </a:r>
            <a:endParaRPr sz="18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CNN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을</a:t>
            </a:r>
            <a:r>
              <a:rPr lang="ko-KR" sz="1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이용한 의류 정보 인식, 코디 추천 알고리즘 제작 및 적용</a:t>
            </a:r>
            <a:endParaRPr sz="2000" b="1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0" name="Google Shape;460;g29f0492dd89_1_0"/>
          <p:cNvSpPr txBox="1"/>
          <p:nvPr/>
        </p:nvSpPr>
        <p:spPr>
          <a:xfrm>
            <a:off x="1840350" y="4876300"/>
            <a:ext cx="93411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Data </a:t>
            </a:r>
            <a:r>
              <a:rPr lang="ko-KR" sz="2000" b="1" i="0" u="none" strike="noStrike" cap="none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Set</a:t>
            </a:r>
            <a:endParaRPr sz="2000" b="1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한국패션산업연구원에서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 검수를 거친 데이터셋 사용</a:t>
            </a:r>
            <a:endParaRPr sz="2000" b="1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2bdf298efa5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bdf298efa5_1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2bdf298efa5_1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bdf298efa5_1_5"/>
          <p:cNvSpPr txBox="1"/>
          <p:nvPr/>
        </p:nvSpPr>
        <p:spPr>
          <a:xfrm>
            <a:off x="293500" y="197250"/>
            <a:ext cx="8714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데모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(1/2)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9" name="Google Shape;469;g2bdf298efa5_1_5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Application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0" name="Google Shape;470;g2bdf298efa5_1_5"/>
          <p:cNvSpPr txBox="1"/>
          <p:nvPr/>
        </p:nvSpPr>
        <p:spPr>
          <a:xfrm>
            <a:off x="1411110" y="388390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</a:t>
            </a:r>
            <a:endParaRPr sz="2500" b="1" i="0" u="none" strike="noStrike" cap="non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1" name="Google Shape;471;g2bdf298efa5_1_5"/>
          <p:cNvSpPr txBox="1"/>
          <p:nvPr/>
        </p:nvSpPr>
        <p:spPr>
          <a:xfrm>
            <a:off x="1840350" y="2134300"/>
            <a:ext cx="934110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운영체제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인 핸드폰 1대 준비</a:t>
            </a:r>
            <a:endParaRPr sz="20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talkback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기능이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앱과 상호작용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하는지 확인</a:t>
            </a:r>
            <a:endParaRPr sz="2000" dirty="0">
              <a:solidFill>
                <a:srgbClr val="9E9E9E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서버</a:t>
            </a:r>
            <a:r>
              <a:rPr lang="ko-KR" sz="2000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에 </a:t>
            </a:r>
            <a:r>
              <a:rPr lang="ko-KR" sz="2000" b="1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요청</a:t>
            </a:r>
            <a:r>
              <a:rPr lang="ko-KR" sz="2000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한 결과가 잘 </a:t>
            </a:r>
            <a:r>
              <a:rPr lang="ko-KR" sz="2000" b="1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출력</a:t>
            </a:r>
            <a:r>
              <a:rPr lang="ko-KR" sz="2000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되는지 확인 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2" name="Google Shape;472;g2bdf298efa5_1_5"/>
          <p:cNvSpPr txBox="1"/>
          <p:nvPr/>
        </p:nvSpPr>
        <p:spPr>
          <a:xfrm>
            <a:off x="1840350" y="4499175"/>
            <a:ext cx="934110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와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AWS 서버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통신하는 시간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이 얼마나 걸리는지 확인</a:t>
            </a:r>
            <a:endParaRPr sz="20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클라이언트가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전송한 데이터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가 </a:t>
            </a:r>
            <a:r>
              <a:rPr lang="ko-KR" sz="2000" b="1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My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SQL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 잘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저장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되는지 확인</a:t>
            </a:r>
            <a:endParaRPr sz="20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AWS </a:t>
            </a:r>
            <a:r>
              <a:rPr lang="ko-KR" sz="2000" b="1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RDS</a:t>
            </a:r>
            <a:r>
              <a:rPr lang="ko-KR" sz="20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에서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2000" b="1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My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SQL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 저장된 </a:t>
            </a:r>
            <a:r>
              <a:rPr lang="ko-KR" sz="2000" b="1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r>
              <a:rPr lang="ko-KR" sz="20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가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클라이언트에게 잘 전해지는지 확인</a:t>
            </a:r>
            <a:endParaRPr sz="20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26b4f975d25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6b4f975d25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6b4f975d25_0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26b4f975d25_0_8"/>
          <p:cNvSpPr txBox="1"/>
          <p:nvPr/>
        </p:nvSpPr>
        <p:spPr>
          <a:xfrm>
            <a:off x="293500" y="197250"/>
            <a:ext cx="94419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데모</a:t>
            </a:r>
            <a:r>
              <a:rPr lang="ko-KR" alt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(2/2)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81" name="Google Shape;481;g26b4f975d25_0_8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데모 순서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82" name="Google Shape;482;g26b4f975d25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0350" y="2169200"/>
            <a:ext cx="9244324" cy="4509301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0" name="Google Shape;490;p18"/>
          <p:cNvGraphicFramePr/>
          <p:nvPr/>
        </p:nvGraphicFramePr>
        <p:xfrm>
          <a:off x="1024374" y="1597405"/>
          <a:ext cx="10143250" cy="4814095"/>
        </p:xfrm>
        <a:graphic>
          <a:graphicData uri="http://schemas.openxmlformats.org/drawingml/2006/table">
            <a:tbl>
              <a:tblPr>
                <a:noFill/>
                <a:tableStyleId>{BD1AB5ED-AFA1-4071-8006-606462A1C29D}</a:tableStyleId>
              </a:tblPr>
              <a:tblGrid>
                <a:gridCol w="10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김주환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장민준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정윤진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최아로인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자료수집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OpenCV 및 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CNN 모델 조사 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각종 API</a:t>
                      </a: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,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연동</a:t>
                      </a: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조사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시각장애인 용 </a:t>
                      </a:r>
                      <a:b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UI/UX 조사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</a:t>
                      </a:r>
                      <a:b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음성출력 조사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      계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OpenCV를 이용한 </a:t>
                      </a:r>
                      <a:b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인식 알고리즘 설계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분석 모델 설계</a:t>
                      </a:r>
                      <a:endParaRPr sz="16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서버와 </a:t>
                      </a: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앱 통신</a:t>
                      </a: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설계 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장애인 모바일 앱 접근성에 맞는 UI/UX 설계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장애인 모바일 앱 접근성에 맞는 TTS 설계 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7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      현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알고리즘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측 알고리즘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측 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API</a:t>
                      </a: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UI/UX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TTS 구현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테스트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어플리케이션 작동/접근성 테스트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인식 정확성/수행시간 테스트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통합 테스트/유지보수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1" name="Google Shape;491;p18"/>
          <p:cNvSpPr txBox="1"/>
          <p:nvPr/>
        </p:nvSpPr>
        <p:spPr>
          <a:xfrm>
            <a:off x="293500" y="197250"/>
            <a:ext cx="7860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업무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분담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9"/>
          <p:cNvSpPr txBox="1"/>
          <p:nvPr/>
        </p:nvSpPr>
        <p:spPr>
          <a:xfrm>
            <a:off x="293500" y="197250"/>
            <a:ext cx="857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종합설계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수행일정</a:t>
            </a:r>
            <a:endParaRPr sz="5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99" name="Google Shape;49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0" name="Google Shape;500;p19"/>
          <p:cNvGraphicFramePr/>
          <p:nvPr/>
        </p:nvGraphicFramePr>
        <p:xfrm>
          <a:off x="203150" y="1266650"/>
          <a:ext cx="11785425" cy="5352455"/>
        </p:xfrm>
        <a:graphic>
          <a:graphicData uri="http://schemas.openxmlformats.org/drawingml/2006/table">
            <a:tbl>
              <a:tblPr>
                <a:noFill/>
                <a:tableStyleId>{7F3B5F5C-81BE-4B71-98CB-998302AB6C6F}</a:tableStyleId>
              </a:tblPr>
              <a:tblGrid>
                <a:gridCol w="134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20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sz="14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추진사항</a:t>
                      </a:r>
                      <a:endParaRPr sz="14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14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10월</a:t>
                      </a:r>
                      <a:endParaRPr sz="13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정의 및 분석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정의 및 분석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명세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설계 및 상세설계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설계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상세 설계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77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알고리즘 구현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딥러닝 구현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앱 구현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김주환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장민준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9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정윤진, 최아로인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시험 및 데모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통합 테스트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졸업작품 완전성 보강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문서화 및 발표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종합설계 설계서 작성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발표(전시회, 공학대전)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한국공학대전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한국공학대전 참가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최종 보고서 작성 및 패키징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KR"/>
                        <a:buChar char="-"/>
                      </a:pPr>
                      <a:r>
                        <a:rPr lang="ko-KR" sz="14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최종보고서 작성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501" name="Google Shape;501;p19"/>
          <p:cNvGrpSpPr/>
          <p:nvPr/>
        </p:nvGrpSpPr>
        <p:grpSpPr>
          <a:xfrm>
            <a:off x="6091475" y="1842675"/>
            <a:ext cx="5641500" cy="4539175"/>
            <a:chOff x="6091475" y="1842675"/>
            <a:chExt cx="5641500" cy="4539175"/>
          </a:xfrm>
        </p:grpSpPr>
        <p:sp>
          <p:nvSpPr>
            <p:cNvPr id="502" name="Google Shape;502;p19"/>
            <p:cNvSpPr/>
            <p:nvPr/>
          </p:nvSpPr>
          <p:spPr>
            <a:xfrm>
              <a:off x="6091475" y="1842675"/>
              <a:ext cx="5361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6627575" y="2467975"/>
              <a:ext cx="5361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6777275" y="3093275"/>
              <a:ext cx="18783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7699775" y="4294775"/>
              <a:ext cx="20355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8235875" y="4511050"/>
              <a:ext cx="16083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11183925" y="5626200"/>
              <a:ext cx="2688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1196875" y="6274150"/>
              <a:ext cx="5361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6091475" y="2103200"/>
              <a:ext cx="5361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929675" y="3474275"/>
              <a:ext cx="17010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6627575" y="2699750"/>
              <a:ext cx="5361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6929675" y="3855275"/>
              <a:ext cx="17010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7158275" y="4902550"/>
              <a:ext cx="8889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10916375" y="5169000"/>
              <a:ext cx="268800" cy="107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1"/>
          <p:cNvSpPr txBox="1"/>
          <p:nvPr/>
        </p:nvSpPr>
        <p:spPr>
          <a:xfrm>
            <a:off x="2566825" y="5158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1"/>
          <p:cNvSpPr txBox="1"/>
          <p:nvPr/>
        </p:nvSpPr>
        <p:spPr>
          <a:xfrm>
            <a:off x="293500" y="197250"/>
            <a:ext cx="910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필요기술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참고</a:t>
            </a:r>
            <a:r>
              <a:rPr lang="ko-KR" sz="1500" b="1" i="0" u="none" strike="noStrike" cap="none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i="0" u="none" strike="noStrike" cap="none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문헌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24" name="Google Shape;524;p21"/>
          <p:cNvGrpSpPr/>
          <p:nvPr/>
        </p:nvGrpSpPr>
        <p:grpSpPr>
          <a:xfrm>
            <a:off x="350350" y="1467125"/>
            <a:ext cx="11646000" cy="4970690"/>
            <a:chOff x="350350" y="1467125"/>
            <a:chExt cx="11646000" cy="4970690"/>
          </a:xfrm>
        </p:grpSpPr>
        <p:sp>
          <p:nvSpPr>
            <p:cNvPr id="525" name="Google Shape;525;p21"/>
            <p:cNvSpPr/>
            <p:nvPr/>
          </p:nvSpPr>
          <p:spPr>
            <a:xfrm>
              <a:off x="350350" y="1467125"/>
              <a:ext cx="11646000" cy="49706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21"/>
            <p:cNvSpPr txBox="1"/>
            <p:nvPr/>
          </p:nvSpPr>
          <p:spPr>
            <a:xfrm>
              <a:off x="350350" y="1579675"/>
              <a:ext cx="11646000" cy="465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556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논문</a:t>
              </a:r>
              <a:endParaRPr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김영종 외 4명, 시각 장애인 의복 문제 해결을 위한 기술적 제안 연구, ASK 2022 학술발표대회 논문집, 29(1), 0606-0609, 2022.05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Aries Arditi 외 2명, Clothing Matching for Visually Impaired Persons, Technology and Disability, 23, 2011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556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단행본(책)</a:t>
              </a:r>
              <a:endParaRPr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한학용, 패턴인식개론, 한빛미디어, 2009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김상운, Matlab으로 배우는 패턴인식 및 학습, 홍릉과학출판사, 2003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556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Noto Sans KR"/>
                <a:buChar char="❏"/>
              </a:pPr>
              <a:r>
                <a:rPr lang="ko-KR" sz="20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웹사이트</a:t>
              </a:r>
              <a:endParaRPr sz="20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송재일 외 8명, 문화체육관광부 국립장애인도서관(모바일 앱 접근성), 2016.10.20, 방송통신표준심의회,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https://www.nld.go.kr/ableFront/new_standard_guide/accessibility.jsp</a:t>
              </a: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-3365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Noto Sans Symbols"/>
                <a:buChar char="●"/>
              </a:pPr>
              <a:r>
                <a:rPr lang="ko-KR" sz="170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한국패션산업연구원</a:t>
              </a: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 AI Hub(K-Fash</a:t>
              </a:r>
              <a:r>
                <a:rPr lang="ko-KR" sz="170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ion 이미지</a:t>
              </a: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), 202</a:t>
              </a:r>
              <a:r>
                <a:rPr lang="ko-KR" sz="170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.</a:t>
              </a:r>
              <a:r>
                <a:rPr lang="ko-KR" sz="170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10</a:t>
              </a: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.</a:t>
              </a:r>
              <a:r>
                <a:rPr lang="ko-KR" sz="170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12</a:t>
              </a: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 </a:t>
              </a:r>
              <a:r>
                <a:rPr lang="ko-KR" sz="170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오피니언라이브</a:t>
              </a:r>
              <a:r>
                <a:rPr lang="ko-KR" sz="1700" b="0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 </a:t>
              </a:r>
              <a:endParaRPr sz="17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https://aihub.or.kr/aihubdata/data/view.do?currMenu=115&amp;topMenu=100&amp;aihubDataSe=realm&amp;dataSetSn=51</a:t>
              </a:r>
              <a:endParaRPr sz="110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64200" y="-668200"/>
            <a:ext cx="14167450" cy="951182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2"/>
          <p:cNvSpPr txBox="1"/>
          <p:nvPr/>
        </p:nvSpPr>
        <p:spPr>
          <a:xfrm>
            <a:off x="3929550" y="2844150"/>
            <a:ext cx="4332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sz="7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r>
              <a:rPr lang="ko-KR" sz="15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7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:)</a:t>
            </a:r>
            <a:endParaRPr sz="7000" b="1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>
            <a:off x="293500" y="197250"/>
            <a:ext cx="9672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(1/3)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8" name="Google Shape;148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286" y="5430199"/>
            <a:ext cx="8370917" cy="839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1715900" y="4074775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A1. 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한국패션산업연구원에서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 검수를 거친 데이터셋 사용 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및 사용설명서에 언급</a:t>
            </a:r>
            <a:endParaRPr sz="20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715900" y="4969088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A3. 서울시각장애인복지관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 자문 요청 및 실제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시각장애인 인터뷰 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요청</a:t>
            </a:r>
            <a:endParaRPr sz="20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1715900" y="4521938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A2. 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추천 후 사용자가 고른 의류를 다시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확인할 수 있는 기능 추가</a:t>
            </a:r>
            <a:endParaRPr sz="2000" b="1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1715900" y="1990013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Q1.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코디 추천의 근거와 정확성을 명확하게 할 것</a:t>
            </a:r>
            <a:endParaRPr sz="20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1715900" y="2414550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Q2.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추천한 의류가 맞는 지 확인하는 기능이 필요</a:t>
            </a:r>
            <a:endParaRPr sz="20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1715900" y="2839075"/>
            <a:ext cx="10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Q3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. 실제 장애인 입장에서 볼 것 - 조사</a:t>
            </a:r>
            <a:endParaRPr sz="20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1411110" y="14432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지난 발표에서의 지적 사항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1411110" y="3517360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지적 사항에 대한 답변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007eaca30_2_5"/>
          <p:cNvSpPr txBox="1"/>
          <p:nvPr/>
        </p:nvSpPr>
        <p:spPr>
          <a:xfrm>
            <a:off x="293500" y="197250"/>
            <a:ext cx="9544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(2/3)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2" name="Google Shape;162;g2b007eaca30_2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b007eaca30_2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b007eaca30_2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g2b007eaca30_2_5"/>
          <p:cNvGrpSpPr/>
          <p:nvPr/>
        </p:nvGrpSpPr>
        <p:grpSpPr>
          <a:xfrm>
            <a:off x="1679510" y="-2066274"/>
            <a:ext cx="8832986" cy="1321789"/>
            <a:chOff x="1679510" y="-2066274"/>
            <a:chExt cx="8832986" cy="1321789"/>
          </a:xfrm>
        </p:grpSpPr>
        <p:sp>
          <p:nvSpPr>
            <p:cNvPr id="166" name="Google Shape;166;g2b007eaca30_2_5"/>
            <p:cNvSpPr txBox="1"/>
            <p:nvPr/>
          </p:nvSpPr>
          <p:spPr>
            <a:xfrm>
              <a:off x="1679510" y="-2066274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주제 및 개요</a:t>
              </a:r>
              <a:endParaRPr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7" name="Google Shape;167;g2b007eaca30_2_5"/>
            <p:cNvSpPr txBox="1"/>
            <p:nvPr/>
          </p:nvSpPr>
          <p:spPr>
            <a:xfrm>
              <a:off x="2216296" y="-1452485"/>
              <a:ext cx="8296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Char char="●"/>
              </a:pPr>
              <a:r>
                <a:rPr lang="ko-KR" sz="2000" b="1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카메라로 인식</a:t>
              </a:r>
              <a:r>
                <a:rPr lang="ko-KR" sz="2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 의류의 시각적 데이터를 </a:t>
              </a:r>
              <a:r>
                <a:rPr lang="ko-KR" sz="2000" b="1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음성으로 출력</a:t>
              </a:r>
              <a:r>
                <a:rPr lang="ko-KR" sz="2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하고 그 데이터를 바탕으로 시각장애인의 코디를 도울 수 있는 시스템</a:t>
              </a:r>
              <a:endParaRPr sz="1800" b="0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68" name="Google Shape;168;g2b007eaca30_2_5"/>
          <p:cNvGrpSpPr/>
          <p:nvPr/>
        </p:nvGrpSpPr>
        <p:grpSpPr>
          <a:xfrm>
            <a:off x="1411110" y="1290822"/>
            <a:ext cx="9094915" cy="1786806"/>
            <a:chOff x="1411110" y="1699222"/>
            <a:chExt cx="9094915" cy="1786806"/>
          </a:xfrm>
        </p:grpSpPr>
        <p:sp>
          <p:nvSpPr>
            <p:cNvPr id="169" name="Google Shape;169;g2b007eaca30_2_5"/>
            <p:cNvSpPr txBox="1"/>
            <p:nvPr/>
          </p:nvSpPr>
          <p:spPr>
            <a:xfrm>
              <a:off x="1411110" y="1699222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개발 배경</a:t>
              </a:r>
              <a:endParaRPr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0" name="Google Shape;170;g2b007eaca30_2_5"/>
            <p:cNvSpPr txBox="1"/>
            <p:nvPr/>
          </p:nvSpPr>
          <p:spPr>
            <a:xfrm>
              <a:off x="1955125" y="2213925"/>
              <a:ext cx="8550900" cy="127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44500" marR="0" lvl="0" indent="-342900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Wingdings" panose="05000000000000000000" pitchFamily="2" charset="2"/>
                <a:buChar char="l"/>
              </a:pPr>
              <a:r>
                <a:rPr lang="ko-KR" altLang="en-US" sz="2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인공지능 기술이 상용화 되면서 일반인 뿐만 아니라 </a:t>
              </a:r>
              <a:br>
                <a:rPr lang="ko-KR" altLang="en-US" sz="2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lang="ko-KR" altLang="en-US" sz="2000" b="1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장애인들의 실생활</a:t>
              </a:r>
              <a:r>
                <a:rPr lang="ko-KR" altLang="en-US" sz="2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에도 큰 도움을 주고 있음</a:t>
              </a:r>
            </a:p>
            <a:p>
              <a:pPr marL="444500" marR="0" lvl="0" indent="-342900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시각장애인들은 </a:t>
              </a:r>
              <a:r>
                <a:rPr lang="ko-KR" sz="2000" b="1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다른 사람들의 도움 없이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옷을 고르는 것에 어려움을 느낌</a:t>
              </a:r>
              <a:endParaRPr sz="18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71" name="Google Shape;171;g2b007eaca30_2_5"/>
          <p:cNvGrpSpPr/>
          <p:nvPr/>
        </p:nvGrpSpPr>
        <p:grpSpPr>
          <a:xfrm>
            <a:off x="1411110" y="3045701"/>
            <a:ext cx="9780690" cy="1691721"/>
            <a:chOff x="1411110" y="708251"/>
            <a:chExt cx="9780690" cy="1691721"/>
          </a:xfrm>
        </p:grpSpPr>
        <p:sp>
          <p:nvSpPr>
            <p:cNvPr id="172" name="Google Shape;172;g2b007eaca30_2_5"/>
            <p:cNvSpPr txBox="1"/>
            <p:nvPr/>
          </p:nvSpPr>
          <p:spPr>
            <a:xfrm>
              <a:off x="1411110" y="708251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개발 </a:t>
              </a:r>
              <a:r>
                <a:rPr lang="ko-KR" sz="2500" b="1" i="0" u="none" strike="noStrike" cap="none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목표</a:t>
              </a:r>
              <a:endParaRPr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3" name="Google Shape;173;g2b007eaca30_2_5"/>
            <p:cNvSpPr txBox="1"/>
            <p:nvPr/>
          </p:nvSpPr>
          <p:spPr>
            <a:xfrm>
              <a:off x="1947900" y="1245850"/>
              <a:ext cx="9243900" cy="1154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445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사용자가 선택한 </a:t>
              </a:r>
              <a:r>
                <a:rPr lang="ko-KR" sz="2000" b="1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의류의 종류와 패턴, 색상</a:t>
              </a: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</a:t>
              </a:r>
              <a:r>
                <a:rPr lang="ko-KR" sz="2000" b="1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분석하여 </a:t>
              </a:r>
              <a:r>
                <a:rPr lang="ko-KR" sz="2000" b="1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</a:t>
              </a: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 통해 알려주고, </a:t>
              </a:r>
              <a:b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및 색상에 맞는 </a:t>
              </a:r>
              <a:r>
                <a:rPr lang="ko-KR" sz="2000" b="1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코디를 추천</a:t>
              </a: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하여 접근성이 쉬운 </a:t>
              </a:r>
              <a:r>
                <a:rPr lang="ko-KR" sz="2000" b="1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앱</a:t>
              </a: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을 통해 </a:t>
              </a:r>
              <a:b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시각장애인 </a:t>
              </a:r>
              <a:r>
                <a:rPr lang="ko-KR" sz="2000" b="1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스스로</a:t>
              </a:r>
              <a:r>
                <a:rPr lang="ko-KR" sz="2000" b="0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코디가 가능한 시스템 개발을 목표로 함</a:t>
              </a:r>
              <a:endParaRPr sz="18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74" name="Google Shape;174;g2b007eaca30_2_5"/>
          <p:cNvGrpSpPr/>
          <p:nvPr/>
        </p:nvGrpSpPr>
        <p:grpSpPr>
          <a:xfrm>
            <a:off x="1411110" y="4787476"/>
            <a:ext cx="9780690" cy="2045664"/>
            <a:chOff x="1411110" y="746351"/>
            <a:chExt cx="9780690" cy="2045664"/>
          </a:xfrm>
        </p:grpSpPr>
        <p:sp>
          <p:nvSpPr>
            <p:cNvPr id="175" name="Google Shape;175;g2b007eaca30_2_5"/>
            <p:cNvSpPr txBox="1"/>
            <p:nvPr/>
          </p:nvSpPr>
          <p:spPr>
            <a:xfrm>
              <a:off x="1411110" y="746351"/>
              <a:ext cx="8550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500"/>
                <a:buFont typeface="Noto Sans KR"/>
                <a:buChar char="❏"/>
              </a:pPr>
              <a:r>
                <a:rPr lang="ko-KR" sz="2500" b="1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개발 효과</a:t>
              </a:r>
              <a:endParaRPr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6" name="Google Shape;176;g2b007eaca30_2_5"/>
            <p:cNvSpPr txBox="1"/>
            <p:nvPr/>
          </p:nvSpPr>
          <p:spPr>
            <a:xfrm>
              <a:off x="1947900" y="1283950"/>
              <a:ext cx="9243900" cy="1508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445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타인을 통한 </a:t>
              </a:r>
              <a:r>
                <a:rPr lang="ko-KR" sz="2000" b="1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도움의 필요성을 줄여</a:t>
              </a: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시각장애인의 일상생활에 </a:t>
              </a:r>
              <a:r>
                <a:rPr lang="ko-KR" sz="2000" b="1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긍정적인 변화</a:t>
              </a: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가져올 수 있음</a:t>
              </a:r>
              <a:endParaRPr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445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b="1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적절한 의류를 선택</a:t>
              </a: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하고 </a:t>
              </a:r>
              <a:r>
                <a:rPr lang="ko-KR" sz="2000" dirty="0" err="1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스타일링할</a:t>
              </a: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수 있게 된다면, </a:t>
              </a:r>
              <a:endParaRPr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사회적 행사 및 활동에 보다 </a:t>
              </a:r>
              <a:r>
                <a:rPr lang="ko-KR" sz="2000" b="1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적극적인 참여</a:t>
              </a:r>
              <a:r>
                <a:rPr lang="ko-KR" sz="2000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불러올 수 있음</a:t>
              </a:r>
              <a:endParaRPr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/>
          <p:nvPr/>
        </p:nvSpPr>
        <p:spPr>
          <a:xfrm>
            <a:off x="1478533" y="1525010"/>
            <a:ext cx="2137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범위</a:t>
            </a:r>
            <a:endParaRPr sz="25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82" name="Google Shape;182;p8"/>
          <p:cNvGrpSpPr/>
          <p:nvPr/>
        </p:nvGrpSpPr>
        <p:grpSpPr>
          <a:xfrm>
            <a:off x="1679887" y="2156495"/>
            <a:ext cx="8961013" cy="1762391"/>
            <a:chOff x="1679868" y="2156475"/>
            <a:chExt cx="8349807" cy="1762391"/>
          </a:xfrm>
        </p:grpSpPr>
        <p:sp>
          <p:nvSpPr>
            <p:cNvPr id="183" name="Google Shape;183;p8"/>
            <p:cNvSpPr txBox="1"/>
            <p:nvPr/>
          </p:nvSpPr>
          <p:spPr>
            <a:xfrm>
              <a:off x="1679875" y="2156475"/>
              <a:ext cx="273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b="1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 </a:t>
              </a:r>
              <a:r>
                <a:rPr lang="ko-KR" sz="2000" b="1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이미지 </a:t>
              </a:r>
              <a:r>
                <a:rPr lang="ko-KR" sz="2000" b="1" dirty="0" err="1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전처리</a:t>
              </a:r>
              <a:endParaRPr sz="20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4" name="Google Shape;184;p8"/>
            <p:cNvSpPr txBox="1"/>
            <p:nvPr/>
          </p:nvSpPr>
          <p:spPr>
            <a:xfrm>
              <a:off x="1982475" y="2556675"/>
              <a:ext cx="804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카메라로 </a:t>
              </a:r>
              <a:r>
                <a:rPr lang="ko-KR" sz="1800">
                  <a:latin typeface="Noto Sans KR"/>
                  <a:ea typeface="Noto Sans KR"/>
                  <a:cs typeface="Noto Sans KR"/>
                  <a:sym typeface="Noto Sans KR"/>
                </a:rPr>
                <a:t>촬영한 의류를 </a:t>
              </a:r>
              <a:r>
                <a:rPr lang="ko-KR" sz="1800" b="1">
                  <a:latin typeface="Noto Sans KR"/>
                  <a:ea typeface="Noto Sans KR"/>
                  <a:cs typeface="Noto Sans KR"/>
                  <a:sym typeface="Noto Sans KR"/>
                </a:rPr>
                <a:t>이미지 전처리</a:t>
              </a:r>
              <a:r>
                <a:rPr lang="ko-KR" sz="1800">
                  <a:latin typeface="Noto Sans KR"/>
                  <a:ea typeface="Noto Sans KR"/>
                  <a:cs typeface="Noto Sans KR"/>
                  <a:sym typeface="Noto Sans KR"/>
                </a:rPr>
                <a:t> 후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의류 정보 </a:t>
              </a:r>
              <a:r>
                <a:rPr lang="ko-KR" sz="1800" b="1">
                  <a:latin typeface="Noto Sans KR"/>
                  <a:ea typeface="Noto Sans KR"/>
                  <a:cs typeface="Noto Sans KR"/>
                  <a:sym typeface="Noto Sans KR"/>
                </a:rPr>
                <a:t>추출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(옷의 종류</a:t>
              </a:r>
              <a:r>
                <a:rPr lang="ko-KR" sz="1800">
                  <a:latin typeface="Noto Sans KR"/>
                  <a:ea typeface="Noto Sans KR"/>
                  <a:cs typeface="Noto Sans KR"/>
                  <a:sym typeface="Noto Sans KR"/>
                </a:rPr>
                <a:t> 및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색상)</a:t>
              </a:r>
              <a:endParaRPr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5" name="Google Shape;185;p8"/>
            <p:cNvSpPr txBox="1"/>
            <p:nvPr/>
          </p:nvSpPr>
          <p:spPr>
            <a:xfrm>
              <a:off x="1679868" y="3085241"/>
              <a:ext cx="225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445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b="1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 출력</a:t>
              </a:r>
              <a:endParaRPr sz="20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6" name="Google Shape;186;p8"/>
            <p:cNvSpPr txBox="1"/>
            <p:nvPr/>
          </p:nvSpPr>
          <p:spPr>
            <a:xfrm>
              <a:off x="1982475" y="3549566"/>
              <a:ext cx="439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인식한 의류 정보를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음성 출력</a:t>
              </a:r>
              <a:endParaRPr sz="18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87" name="Google Shape;187;p8"/>
          <p:cNvGrpSpPr/>
          <p:nvPr/>
        </p:nvGrpSpPr>
        <p:grpSpPr>
          <a:xfrm>
            <a:off x="1679868" y="5529962"/>
            <a:ext cx="5660400" cy="833613"/>
            <a:chOff x="1679868" y="5529962"/>
            <a:chExt cx="5660400" cy="833613"/>
          </a:xfrm>
        </p:grpSpPr>
        <p:sp>
          <p:nvSpPr>
            <p:cNvPr id="188" name="Google Shape;188;p8"/>
            <p:cNvSpPr txBox="1"/>
            <p:nvPr/>
          </p:nvSpPr>
          <p:spPr>
            <a:xfrm>
              <a:off x="1679868" y="5529962"/>
              <a:ext cx="566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b="1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</a:t>
              </a:r>
              <a:r>
                <a:rPr lang="ko-KR" sz="2000" b="1" i="0" u="none" strike="noStrike" cap="none" dirty="0" err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API를</a:t>
              </a:r>
              <a:r>
                <a:rPr lang="ko-KR" sz="2000" b="1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통한 코디 추천</a:t>
              </a:r>
              <a:endParaRPr sz="20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9" name="Google Shape;189;p8"/>
            <p:cNvSpPr txBox="1"/>
            <p:nvPr/>
          </p:nvSpPr>
          <p:spPr>
            <a:xfrm>
              <a:off x="1982475" y="5994275"/>
              <a:ext cx="517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날씨 정보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기반으로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기온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에 따른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sz="18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90" name="Google Shape;190;p8"/>
          <p:cNvGrpSpPr/>
          <p:nvPr/>
        </p:nvGrpSpPr>
        <p:grpSpPr>
          <a:xfrm>
            <a:off x="1679875" y="4033550"/>
            <a:ext cx="10180700" cy="1271525"/>
            <a:chOff x="1679875" y="4033550"/>
            <a:chExt cx="10180700" cy="1271525"/>
          </a:xfrm>
        </p:grpSpPr>
        <p:sp>
          <p:nvSpPr>
            <p:cNvPr id="191" name="Google Shape;191;p8"/>
            <p:cNvSpPr txBox="1"/>
            <p:nvPr/>
          </p:nvSpPr>
          <p:spPr>
            <a:xfrm>
              <a:off x="1679875" y="4033550"/>
              <a:ext cx="285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000"/>
                <a:buFont typeface="Wingdings" panose="05000000000000000000" pitchFamily="2" charset="2"/>
                <a:buChar char="l"/>
              </a:pPr>
              <a:r>
                <a:rPr lang="ko-KR" sz="2000" b="1" i="0" u="none" strike="noStrike" cap="none" dirty="0">
                  <a:solidFill>
                    <a:srgbClr val="26262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sz="20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2" name="Google Shape;192;p8"/>
            <p:cNvSpPr txBox="1"/>
            <p:nvPr/>
          </p:nvSpPr>
          <p:spPr>
            <a:xfrm>
              <a:off x="1982478" y="4497868"/>
              <a:ext cx="883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 b="1">
                  <a:latin typeface="Noto Sans KR"/>
                  <a:ea typeface="Noto Sans KR"/>
                  <a:cs typeface="Noto Sans KR"/>
                  <a:sym typeface="Noto Sans KR"/>
                </a:rPr>
                <a:t>코디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추천 : </a:t>
              </a:r>
              <a:r>
                <a:rPr lang="ko-KR" sz="1800" b="1">
                  <a:latin typeface="Noto Sans KR"/>
                  <a:ea typeface="Noto Sans KR"/>
                  <a:cs typeface="Noto Sans KR"/>
                  <a:sym typeface="Noto Sans KR"/>
                </a:rPr>
                <a:t>인공지능 학습 모델을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기반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으로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코디 추천</a:t>
              </a:r>
              <a:endParaRPr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3" name="Google Shape;193;p8"/>
            <p:cNvSpPr txBox="1"/>
            <p:nvPr/>
          </p:nvSpPr>
          <p:spPr>
            <a:xfrm>
              <a:off x="1982475" y="4935775"/>
              <a:ext cx="9878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색상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추천 : DB에 저장된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색조합 정보</a:t>
              </a:r>
              <a:r>
                <a:rPr lang="ko-KR" sz="18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를 기반으로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인식된 옷의 색상과 어울리는 색조합 추천</a:t>
              </a:r>
              <a:endParaRPr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 txBox="1"/>
          <p:nvPr/>
        </p:nvSpPr>
        <p:spPr>
          <a:xfrm>
            <a:off x="293500" y="197250"/>
            <a:ext cx="9453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(3/3)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p5"/>
          <p:cNvGraphicFramePr/>
          <p:nvPr/>
        </p:nvGraphicFramePr>
        <p:xfrm>
          <a:off x="944846" y="1763836"/>
          <a:ext cx="10512475" cy="3792100"/>
        </p:xfrm>
        <a:graphic>
          <a:graphicData uri="http://schemas.openxmlformats.org/drawingml/2006/table">
            <a:tbl>
              <a:tblPr>
                <a:noFill/>
                <a:tableStyleId>{BD1AB5ED-AFA1-4071-8006-606462A1C29D}</a:tableStyleId>
              </a:tblPr>
              <a:tblGrid>
                <a:gridCol w="112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4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사례명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</a:t>
                      </a: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(컬러 점자 양말)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2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NFC 태그 부착 옷)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사례 3</a:t>
                      </a:r>
                      <a:endParaRPr sz="20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 정보 태그 부착 옷)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장점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양말 짝 분류 가능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옷에 대한 상세 정보 제공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세분화된 색상 정보 제공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단점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점자 훼손 시 </a:t>
                      </a:r>
                      <a:endParaRPr sz="2000" i="0" u="none" strike="noStrike" cap="non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색상 확인 불가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태그 분실 시 </a:t>
                      </a:r>
                      <a:endParaRPr sz="2000" i="0" u="none" strike="noStrike" cap="non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정보 확인 불가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</a:t>
                      </a:r>
                      <a:r>
                        <a:rPr lang="ko-KR" sz="20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</a:t>
                      </a: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환 지식이 없을 시 </a:t>
                      </a:r>
                      <a:b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색상 확인 불가 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6" name="Google Shape;206;p5"/>
          <p:cNvGrpSpPr/>
          <p:nvPr/>
        </p:nvGrpSpPr>
        <p:grpSpPr>
          <a:xfrm>
            <a:off x="2066945" y="1763831"/>
            <a:ext cx="9381285" cy="1434855"/>
            <a:chOff x="2076400" y="1763825"/>
            <a:chExt cx="9469350" cy="1866600"/>
          </a:xfrm>
        </p:grpSpPr>
        <p:pic>
          <p:nvPicPr>
            <p:cNvPr id="207" name="Google Shape;207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232850" y="1763825"/>
              <a:ext cx="3156450" cy="186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76400" y="1763825"/>
              <a:ext cx="3156449" cy="186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389300" y="1763825"/>
              <a:ext cx="3156450" cy="1866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5"/>
          <p:cNvSpPr txBox="1"/>
          <p:nvPr/>
        </p:nvSpPr>
        <p:spPr>
          <a:xfrm>
            <a:off x="293500" y="197250"/>
            <a:ext cx="667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사례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1" name="Google Shape;211;p5"/>
          <p:cNvSpPr txBox="1"/>
          <p:nvPr/>
        </p:nvSpPr>
        <p:spPr>
          <a:xfrm>
            <a:off x="2066950" y="5860500"/>
            <a:ext cx="9102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시공간의 제약 없이 의류의 정보를 알 수 있고, 색상환 지식이 없어도 의류 분별이 가능</a:t>
            </a:r>
            <a:endParaRPr sz="1800" b="1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 txBox="1"/>
          <p:nvPr/>
        </p:nvSpPr>
        <p:spPr>
          <a:xfrm>
            <a:off x="293500" y="197250"/>
            <a:ext cx="7113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시나리오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0" name="Google Shape;22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7013" y="1895875"/>
            <a:ext cx="9753175" cy="4721325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1" name="Google Shape;221;p11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제품 시나리오</a:t>
            </a:r>
            <a:endParaRPr sz="25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 txBox="1"/>
          <p:nvPr/>
        </p:nvSpPr>
        <p:spPr>
          <a:xfrm>
            <a:off x="293500" y="197250"/>
            <a:ext cx="8168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구성도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 cap="non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구성도</a:t>
            </a:r>
            <a:endParaRPr sz="25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1" name="Google Shape;23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8338" y="1810350"/>
            <a:ext cx="10335324" cy="4415725"/>
          </a:xfrm>
          <a:prstGeom prst="rect">
            <a:avLst/>
          </a:prstGeom>
          <a:noFill/>
          <a:ln w="28575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2" name="Google Shape;232;p10"/>
          <p:cNvGrpSpPr/>
          <p:nvPr/>
        </p:nvGrpSpPr>
        <p:grpSpPr>
          <a:xfrm>
            <a:off x="5373300" y="3811649"/>
            <a:ext cx="1445425" cy="1738326"/>
            <a:chOff x="5373300" y="3811649"/>
            <a:chExt cx="1445425" cy="1738326"/>
          </a:xfrm>
        </p:grpSpPr>
        <p:sp>
          <p:nvSpPr>
            <p:cNvPr id="233" name="Google Shape;233;p10"/>
            <p:cNvSpPr/>
            <p:nvPr/>
          </p:nvSpPr>
          <p:spPr>
            <a:xfrm>
              <a:off x="5373325" y="3811649"/>
              <a:ext cx="1445400" cy="361500"/>
            </a:xfrm>
            <a:prstGeom prst="rect">
              <a:avLst/>
            </a:prstGeom>
            <a:noFill/>
            <a:ln w="317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5373325" y="4270622"/>
              <a:ext cx="1445400" cy="361500"/>
            </a:xfrm>
            <a:prstGeom prst="rect">
              <a:avLst/>
            </a:prstGeom>
            <a:noFill/>
            <a:ln w="317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5373300" y="4729603"/>
              <a:ext cx="1445400" cy="361500"/>
            </a:xfrm>
            <a:prstGeom prst="rect">
              <a:avLst/>
            </a:prstGeom>
            <a:noFill/>
            <a:ln w="317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373325" y="5188475"/>
              <a:ext cx="1445400" cy="361500"/>
            </a:xfrm>
            <a:prstGeom prst="rect">
              <a:avLst/>
            </a:prstGeom>
            <a:noFill/>
            <a:ln w="317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2bdf298efa5_0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bdf298efa5_0_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bdf298efa5_0_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bdf298efa5_0_52"/>
          <p:cNvSpPr txBox="1"/>
          <p:nvPr/>
        </p:nvSpPr>
        <p:spPr>
          <a:xfrm>
            <a:off x="293500" y="197250"/>
            <a:ext cx="10511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모듈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상세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5" name="Google Shape;245;g2bdf298efa5_0_52"/>
          <p:cNvSpPr txBox="1"/>
          <p:nvPr/>
        </p:nvSpPr>
        <p:spPr>
          <a:xfrm>
            <a:off x="1411110" y="15194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흐름도</a:t>
            </a:r>
            <a:endParaRPr sz="2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6" name="Google Shape;246;g2bdf298efa5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4542" y="162174"/>
            <a:ext cx="9661348" cy="6533651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1689</Words>
  <Application>Microsoft Office PowerPoint</Application>
  <PresentationFormat>와이드스크린</PresentationFormat>
  <Paragraphs>376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Do Hyeon</vt:lpstr>
      <vt:lpstr>Noto Sans Symbols</vt:lpstr>
      <vt:lpstr>Wingdings</vt:lpstr>
      <vt:lpstr>Arial</vt:lpstr>
      <vt:lpstr>Malgun Gothic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정윤진(2020152037)</dc:creator>
  <cp:lastModifiedBy>myrose3011@naver.com</cp:lastModifiedBy>
  <cp:revision>2</cp:revision>
  <dcterms:created xsi:type="dcterms:W3CDTF">2023-11-25T11:07:59Z</dcterms:created>
  <dcterms:modified xsi:type="dcterms:W3CDTF">2024-03-20T17:50:38Z</dcterms:modified>
</cp:coreProperties>
</file>